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61" r:id="rId5"/>
    <p:sldId id="258" r:id="rId6"/>
    <p:sldId id="263" r:id="rId7"/>
    <p:sldId id="265" r:id="rId8"/>
    <p:sldId id="268" r:id="rId9"/>
    <p:sldId id="270" r:id="rId10"/>
    <p:sldId id="267" r:id="rId11"/>
    <p:sldId id="271" r:id="rId12"/>
    <p:sldId id="277" r:id="rId13"/>
    <p:sldId id="272" r:id="rId14"/>
    <p:sldId id="273" r:id="rId15"/>
    <p:sldId id="275" r:id="rId16"/>
    <p:sldId id="27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ACEBF2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7" autoAdjust="0"/>
    <p:restoredTop sz="94660"/>
  </p:normalViewPr>
  <p:slideViewPr>
    <p:cSldViewPr>
      <p:cViewPr varScale="1">
        <p:scale>
          <a:sx n="40" d="100"/>
          <a:sy n="40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B2768-9D4D-4F05-A345-59D9F7D6F4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5091D-6625-4FE5-A299-7A21C456C2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12FB4-AE81-4317-A77D-F18CF5DDB3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E979A0-D89C-4B1E-95C4-2597B8A0B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227D6-3B1F-4289-A6FF-079C13E0F1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20C4D-F3FB-41A6-9C40-C4AE12D8D1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89E75-E824-45F2-B529-95A79A4C55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F238D-6706-4837-AF0B-F764801CC5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8DC03-1A34-4E3A-9185-0BC7E87213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4C998-9BBE-4878-BD02-3883979D8D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8C94E-B639-4DA3-BC63-EF7B55C971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C43EBD-4FC9-4FA7-92B9-CE2BB22BCEA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Лев Николаевич Толстой - Лев Николаевич Толстой - Писатели -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8600"/>
            <a:ext cx="5029200" cy="5943600"/>
          </a:xfrm>
          <a:prstGeom prst="rect">
            <a:avLst/>
          </a:prstGeom>
          <a:noFill/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057400" y="6324600"/>
            <a:ext cx="579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chemeClr val="accent2"/>
                </a:solidFill>
              </a:rPr>
              <a:t>И. Репин. Портрет Л.Н. Толстого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95800" y="1905000"/>
            <a:ext cx="4648200" cy="3276600"/>
          </a:xfrm>
        </p:spPr>
        <p:txBody>
          <a:bodyPr/>
          <a:lstStyle/>
          <a:p>
            <a:r>
              <a:rPr lang="ru-RU" sz="2800" b="1" i="1">
                <a:solidFill>
                  <a:schemeClr val="accent2"/>
                </a:solidFill>
              </a:rPr>
              <a:t>Герой же моей повести, которого я люблю всеми силами души, которого старался воспроизвести во всей красоте его и который всегда был, есть и будет прекрасен, — правда»</a:t>
            </a:r>
            <a:r>
              <a:rPr lang="ru-RU" sz="2800" b="1">
                <a:solidFill>
                  <a:schemeClr val="accent2"/>
                </a:solidFill>
              </a:rPr>
              <a:t> </a:t>
            </a:r>
            <a:br>
              <a:rPr lang="ru-RU" sz="2800" b="1">
                <a:solidFill>
                  <a:schemeClr val="accent2"/>
                </a:solidFill>
              </a:rPr>
            </a:br>
            <a:r>
              <a:rPr lang="ru-RU" sz="2800" b="1">
                <a:solidFill>
                  <a:schemeClr val="accent2"/>
                </a:solidFill>
              </a:rPr>
              <a:t>                                                                                                                        Л.Н. Толстой</a:t>
            </a:r>
          </a:p>
        </p:txBody>
      </p:sp>
      <p:pic>
        <p:nvPicPr>
          <p:cNvPr id="6151" name="Picture 7" descr="Книга &quot;Севастопольские рассказы&quot; Л. Н. Толстой - купить книгу ISBN 978-5-91218-618-9 с доставкой по почте в интернет-магазине OZ"/>
          <p:cNvPicPr>
            <a:picLocks noChangeAspect="1" noChangeArrowheads="1"/>
          </p:cNvPicPr>
          <p:nvPr/>
        </p:nvPicPr>
        <p:blipFill>
          <a:blip r:embed="rId2" cstate="print"/>
          <a:srcRect b="8109"/>
          <a:stretch>
            <a:fillRect/>
          </a:stretch>
        </p:blipFill>
        <p:spPr bwMode="auto">
          <a:xfrm>
            <a:off x="381000" y="914400"/>
            <a:ext cx="3886200" cy="5638800"/>
          </a:xfrm>
          <a:prstGeom prst="rect">
            <a:avLst/>
          </a:prstGeom>
          <a:noFill/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0" y="0"/>
            <a:ext cx="952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66"/>
                </a:solidFill>
              </a:rPr>
              <a:t>Народ и война в «Севастопольских рассказах» Л.Н.Толстого.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67200" y="990600"/>
            <a:ext cx="4876800" cy="5334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 долгу совести и чувству справедливости не могу молчать о зле, открыто совершающемся передо мною и влекущем за собою погибель миллионов людей, погибель силы и чести отечества”. </a:t>
            </a:r>
            <a:endParaRPr lang="en-US" sz="28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</a:t>
            </a: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		Л.Н.Толстой</a:t>
            </a:r>
          </a:p>
          <a:p>
            <a:pPr>
              <a:lnSpc>
                <a:spcPct val="90000"/>
              </a:lnSpc>
            </a:pPr>
            <a:endParaRPr lang="ru-RU" sz="2800" b="1">
              <a:solidFill>
                <a:schemeClr val="accent2"/>
              </a:solidFill>
            </a:endParaRPr>
          </a:p>
        </p:txBody>
      </p:sp>
      <p:pic>
        <p:nvPicPr>
          <p:cNvPr id="8197" name="Picture 5" descr="Толстой - внук казнокрада - Новости Украины - From-UA"/>
          <p:cNvPicPr>
            <a:picLocks noChangeAspect="1" noChangeArrowheads="1"/>
          </p:cNvPicPr>
          <p:nvPr/>
        </p:nvPicPr>
        <p:blipFill>
          <a:blip r:embed="rId2" cstate="print"/>
          <a:srcRect l="6598" t="4907" r="10928" b="5522"/>
          <a:stretch>
            <a:fillRect/>
          </a:stretch>
        </p:blipFill>
        <p:spPr bwMode="auto">
          <a:xfrm>
            <a:off x="381000" y="533400"/>
            <a:ext cx="3810000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62400" y="457200"/>
            <a:ext cx="5181600" cy="6781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400"/>
              <a:t>	</a:t>
            </a:r>
            <a:r>
              <a:rPr lang="ru-RU" sz="2000" b="1">
                <a:solidFill>
                  <a:schemeClr val="accent2"/>
                </a:solidFill>
              </a:rPr>
              <a:t>В октябре 1853 года Турция объявила войну России. Англия и Франция заявили, что они берут под защиту Турцию. На самом деле они хотели уничтожить русский флот и захватить русские земли.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18 ноября 1853 года русская эскадра под командованием адмирала Нахимова разгромила турецкую эскадру в Малой Азии, в бухте города Синопа.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В жарком бою турецкие корабли были разбиты и потоплены. Павел Степанович Нахимов стал героем Синопа.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Через короткое время после этой славной битвы английская и французская эскадры из Босфора вышли в Черное море. Англия и Франция пошли на открытый разрыв с</a:t>
            </a:r>
            <a:r>
              <a:rPr lang="ru-RU" sz="2000">
                <a:solidFill>
                  <a:schemeClr val="accent2"/>
                </a:solidFill>
              </a:rPr>
              <a:t> </a:t>
            </a:r>
            <a:r>
              <a:rPr lang="ru-RU" sz="2000" b="1">
                <a:solidFill>
                  <a:schemeClr val="accent2"/>
                </a:solidFill>
              </a:rPr>
              <a:t>Россией. В марте 1854 года они официально объявили войну России. </a:t>
            </a:r>
            <a:r>
              <a:rPr lang="ru-RU" sz="2000" b="1">
                <a:solidFill>
                  <a:srgbClr val="FF0066"/>
                </a:solidFill>
              </a:rPr>
              <a:t>Так началась Крымская война.</a:t>
            </a:r>
          </a:p>
        </p:txBody>
      </p:sp>
      <p:pic>
        <p:nvPicPr>
          <p:cNvPr id="10245" name="Picture 5" descr="Ольга Сигачева - Прочнее камня оказалось Имя. К 185-летию Л.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85800"/>
            <a:ext cx="35052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11163"/>
          </a:xfrm>
        </p:spPr>
        <p:txBody>
          <a:bodyPr/>
          <a:lstStyle/>
          <a:p>
            <a:r>
              <a:rPr lang="ru-RU" sz="2800" b="1">
                <a:solidFill>
                  <a:srgbClr val="FF0066"/>
                </a:solidFill>
              </a:rPr>
              <a:t>Причины и начало обороны Севастополя.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219200"/>
            <a:ext cx="5257800" cy="5638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/>
              <a:t>		</a:t>
            </a:r>
            <a:r>
              <a:rPr lang="ru-RU" sz="2000" b="1">
                <a:solidFill>
                  <a:schemeClr val="accent2"/>
                </a:solidFill>
              </a:rPr>
              <a:t>Пользуясь численным преимуществом, враг оттеснил армию бездарного Меньшикова. Отступая, она покинула и Севастополь. На вопрос начальника штаба Черноморского флота Корнилова, что же делать с флотом, Меньшиков нагло ответил: «Положите его себе в карман». И тогда Нахимов, Корнилов, Истомин с 22 тысячами моряков и двумя тысячами орудий, снятых с судов, при поддержке населения, организовали оборону. Под ураганным огнем выдерживали осаду 120-тысячной армии неприятеля.</a:t>
            </a:r>
          </a:p>
          <a:p>
            <a:pPr>
              <a:lnSpc>
                <a:spcPct val="90000"/>
              </a:lnSpc>
            </a:pPr>
            <a:endParaRPr lang="ru-RU" sz="2000" b="1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endParaRPr lang="ru-RU" sz="2000">
              <a:solidFill>
                <a:schemeClr val="accent2"/>
              </a:solidFill>
            </a:endParaRPr>
          </a:p>
        </p:txBody>
      </p:sp>
      <p:pic>
        <p:nvPicPr>
          <p:cNvPr id="7173" name="Picture 5" descr="0010-013-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39624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— Как Толстой попал в воюющий Севастополь?</a:t>
            </a:r>
            <a:br>
              <a:rPr lang="ru-RU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280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4906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</a:t>
            </a:r>
            <a:r>
              <a:rPr lang="ru-RU" sz="24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1851 г., устав от жизненных противоречий, Л. Н. Толстой вместе с братом Николаем отправляется на Кавказ. Но военная служба не приносит ему спокойствия, он подает прошение об отставке и получает отказ. Тогда он добивается перевода в Дунайскую армию, а позднее в Крым, в Севастополь. «Храбрый артиллерийский офицер, без малейшей аффектации, способный сохранять спокойствие при любых обстоятельствах, даже грозящих мучительной смертью, не суетливый, но упорный», — таким, по свидетельству очевидцев, был Л. Толстой на 4-м бастионе, который считался самым опасным местом, обстреливаемым иногда до 10 дней подряд.</a:t>
            </a:r>
          </a:p>
          <a:p>
            <a:pPr>
              <a:lnSpc>
                <a:spcPct val="90000"/>
              </a:lnSpc>
            </a:pPr>
            <a:endParaRPr lang="ru-RU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3352800"/>
          </a:xfrm>
        </p:spPr>
        <p:txBody>
          <a:bodyPr/>
          <a:lstStyle/>
          <a:p>
            <a:r>
              <a:rPr lang="ru-RU" sz="2000" b="1">
                <a:solidFill>
                  <a:schemeClr val="accent2"/>
                </a:solidFill>
              </a:rPr>
              <a:t>Л. Н. Толстой был непосредственным участником обороны Севастополя, видел, как сражаются русские солдаты, как они умирают. Эти люди стали героями рассказов</a:t>
            </a:r>
            <a:r>
              <a:rPr lang="ru-RU" sz="2000" b="1">
                <a:solidFill>
                  <a:srgbClr val="CC0066"/>
                </a:solidFill>
              </a:rPr>
              <a:t> «Севастополь в декабре месяце» (1854), «Севастополь в мае» (1855), «Севастополь в августе 1855 года» (1855). </a:t>
            </a:r>
            <a:r>
              <a:rPr lang="ru-RU" sz="2000" b="1">
                <a:solidFill>
                  <a:schemeClr val="accent2"/>
                </a:solidFill>
              </a:rPr>
              <a:t>О них Толстой пишет в очерке</a:t>
            </a:r>
            <a:r>
              <a:rPr lang="ru-RU" sz="2000" b="1">
                <a:solidFill>
                  <a:srgbClr val="CC0066"/>
                </a:solidFill>
              </a:rPr>
              <a:t> «Как умирают русские солдаты». </a:t>
            </a:r>
            <a:r>
              <a:rPr lang="ru-RU" sz="2000" b="1">
                <a:solidFill>
                  <a:schemeClr val="accent2"/>
                </a:solidFill>
              </a:rPr>
              <a:t>В одном из рассказов мы читаем:</a:t>
            </a:r>
            <a:r>
              <a:rPr lang="ru-RU" sz="2000" b="1">
                <a:solidFill>
                  <a:srgbClr val="CC0066"/>
                </a:solidFill>
              </a:rPr>
              <a:t> «Надолго оставит в России великие следы эта эпопея Севастополя, которой героем был народ русский».</a:t>
            </a:r>
            <a:br>
              <a:rPr lang="ru-RU" sz="2000" b="1">
                <a:solidFill>
                  <a:srgbClr val="CC0066"/>
                </a:solidFill>
              </a:rPr>
            </a:br>
            <a:endParaRPr lang="ru-RU" sz="2000" b="1">
              <a:solidFill>
                <a:srgbClr val="CC0066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>
                <a:solidFill>
                  <a:srgbClr val="CC0066"/>
                </a:solidFill>
              </a:rPr>
              <a:t>		</a:t>
            </a:r>
            <a:endParaRPr lang="ru-RU" sz="2000" b="1">
              <a:solidFill>
                <a:srgbClr val="CC0066"/>
              </a:solidFill>
            </a:endParaRPr>
          </a:p>
        </p:txBody>
      </p:sp>
      <p:pic>
        <p:nvPicPr>
          <p:cNvPr id="14343" name="Picture 7" descr="@дневники - Hanged Lieutenant's Di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743200"/>
            <a:ext cx="832485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Осада Севастополя 1859 32,5х72. Иван Константинович Айвазов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8458200" cy="4648200"/>
          </a:xfrm>
          <a:prstGeom prst="rect">
            <a:avLst/>
          </a:prstGeom>
          <a:noFill/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57200" y="5791200"/>
            <a:ext cx="9601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Иван Константинович Айвазовский: Осада Севастополя 1859 </a:t>
            </a:r>
          </a:p>
          <a:p>
            <a:endParaRPr lang="ru-RU" sz="2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r>
              <a:rPr lang="ru-RU" sz="2800" b="1">
                <a:solidFill>
                  <a:schemeClr val="accent2"/>
                </a:solidFill>
              </a:rPr>
              <a:t>Обсуждение рассказа</a:t>
            </a:r>
            <a:r>
              <a:rPr lang="ru-RU" sz="2800" b="1"/>
              <a:t> </a:t>
            </a:r>
            <a:r>
              <a:rPr lang="ru-RU" sz="2800" b="1">
                <a:solidFill>
                  <a:srgbClr val="FF0066"/>
                </a:solidFill>
              </a:rPr>
              <a:t>«Севастополь в декабре месяце»</a:t>
            </a:r>
            <a:br>
              <a:rPr lang="ru-RU" sz="2800" b="1">
                <a:solidFill>
                  <a:srgbClr val="FF0066"/>
                </a:solidFill>
              </a:rPr>
            </a:br>
            <a:endParaRPr lang="ru-RU" sz="2800" b="1">
              <a:solidFill>
                <a:srgbClr val="FF0066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28600" y="1295400"/>
            <a:ext cx="9525000" cy="5257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		</a:t>
            </a:r>
            <a:r>
              <a:rPr lang="ru-RU" sz="2400" b="1">
                <a:solidFill>
                  <a:schemeClr val="accent2"/>
                </a:solidFill>
              </a:rPr>
              <a:t>В рассказе изображен момент некоторого ослабления и замедления военных действий между кровавой битвой под Инкерманом 5 ноября 1854 г. и битвой под Евпаторией 17 февраля 1855 г.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/>
              <a:t>		</a:t>
            </a:r>
            <a:r>
              <a:rPr lang="ru-RU" sz="2400" b="1">
                <a:solidFill>
                  <a:srgbClr val="009900"/>
                </a:solidFill>
              </a:rPr>
              <a:t>Комментируем  фрагменты рассказа:</a:t>
            </a:r>
            <a:r>
              <a:rPr lang="ru-RU" sz="2400"/>
              <a:t> 	</a:t>
            </a:r>
            <a:endParaRPr lang="ru-RU" sz="2400" b="1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описание фурштатского солдата;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посещение госпиталя и операционной;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описание 4-го бастиона;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</a:t>
            </a:r>
            <a:r>
              <a:rPr lang="ru-RU" sz="2400" b="1">
                <a:solidFill>
                  <a:srgbClr val="FF0066"/>
                </a:solidFill>
              </a:rPr>
              <a:t>авторский вывод</a:t>
            </a:r>
            <a:r>
              <a:rPr lang="ru-RU" sz="2400" b="1">
                <a:solidFill>
                  <a:schemeClr val="accent2"/>
                </a:solidFill>
              </a:rPr>
              <a:t>: «...убежденность в невозможности... поколебать где бы то ни было силу русского народа».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	 </a:t>
            </a:r>
            <a:r>
              <a:rPr lang="ru-RU" sz="2400" b="1">
                <a:solidFill>
                  <a:srgbClr val="009900"/>
                </a:solidFill>
              </a:rPr>
              <a:t>И "фурштатский солдатик", и "офицер в безукоризненных белых перчатках", и "матрос, который курит, сидя на баррикаде", и "рабочие солдаты с носилками", как и многие другие, просто "исполняют свое дело, какое бы оно ни было</a:t>
            </a:r>
            <a:r>
              <a:rPr lang="ru-RU" sz="2400" b="1"/>
              <a:t>".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096962"/>
          </a:xfrm>
        </p:spPr>
        <p:txBody>
          <a:bodyPr/>
          <a:lstStyle/>
          <a:p>
            <a:r>
              <a:rPr lang="ru-RU" sz="2400" b="1">
                <a:solidFill>
                  <a:srgbClr val="FF0066"/>
                </a:solidFill>
              </a:rPr>
              <a:t>Вывод.</a:t>
            </a:r>
            <a:r>
              <a:rPr lang="ru-RU" sz="2400" b="1"/>
              <a:t> </a:t>
            </a:r>
            <a:r>
              <a:rPr lang="ru-RU" sz="2400" b="1">
                <a:solidFill>
                  <a:schemeClr val="accent2"/>
                </a:solidFill>
              </a:rPr>
              <a:t>В рассказе Толстой показывает военные действия без прикрас, в крови и страданиях, вызывая наше неприятие любой войны. Автор восхищается мужеством русских людей, защищающих свою Родину.</a:t>
            </a:r>
          </a:p>
        </p:txBody>
      </p:sp>
      <p:pic>
        <p:nvPicPr>
          <p:cNvPr id="16389" name="Picture 5" descr="История человеческого общества Оборона Севастопол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752600"/>
            <a:ext cx="6858000" cy="3581400"/>
          </a:xfrm>
          <a:prstGeom prst="rect">
            <a:avLst/>
          </a:prstGeom>
          <a:noFill/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-228600" y="5486400"/>
            <a:ext cx="9372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	</a:t>
            </a:r>
            <a:r>
              <a:rPr lang="ru-RU" b="1">
                <a:solidFill>
                  <a:srgbClr val="009900"/>
                </a:solidFill>
              </a:rPr>
              <a:t>На групповом портрете участников севастопольской обороны 	художника В.Ф. Тимма мы видим рядовых: Афанасия Елисеева, 	Петра Кошку, Федора Заику, Аксентия Рыбакова, Ивана Демченко. </a:t>
            </a:r>
          </a:p>
          <a:p>
            <a:r>
              <a:rPr lang="ru-RU" b="1">
                <a:solidFill>
                  <a:srgbClr val="009900"/>
                </a:solidFill>
              </a:rPr>
              <a:t>	Сколько в их лицах решимости, отваги, мудрости и грусти!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ru-RU" sz="2800" b="1">
                <a:solidFill>
                  <a:schemeClr val="accent2"/>
                </a:solidFill>
              </a:rPr>
              <a:t>Обсуждение рассказа </a:t>
            </a:r>
            <a:r>
              <a:rPr lang="ru-RU" sz="2800" b="1">
                <a:solidFill>
                  <a:srgbClr val="FF0066"/>
                </a:solidFill>
              </a:rPr>
              <a:t>«Севастополь в мае»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4724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		</a:t>
            </a:r>
            <a:r>
              <a:rPr lang="ru-RU" sz="2400" b="1">
                <a:solidFill>
                  <a:schemeClr val="accent2"/>
                </a:solidFill>
              </a:rPr>
              <a:t>В мае 1855 г. произошла кровавая битва гарнизона против всей армии неприятеля.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</a:t>
            </a:r>
            <a:r>
              <a:rPr lang="ru-RU" sz="2400" b="1">
                <a:solidFill>
                  <a:srgbClr val="009900"/>
                </a:solidFill>
              </a:rPr>
              <a:t>Комментируем такие фрагменты рассказа: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рассуждения о пехотных офицерах;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сцена, когда офицер укоряет солдата;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описание раненых;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сцена перемирия;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</a:rPr>
              <a:t>		— описание мальчика, собирающего цветы на поле 	боя среди убитых;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/>
              <a:t>	</a:t>
            </a:r>
            <a:r>
              <a:rPr lang="ru-RU" sz="2400" b="1">
                <a:solidFill>
                  <a:srgbClr val="FF0066"/>
                </a:solidFill>
              </a:rPr>
              <a:t>Авторский вывод:</a:t>
            </a:r>
            <a:r>
              <a:rPr lang="ru-RU" sz="2400" b="1"/>
              <a:t> </a:t>
            </a:r>
            <a:r>
              <a:rPr lang="ru-RU" sz="2400" b="1">
                <a:solidFill>
                  <a:schemeClr val="accent2"/>
                </a:solidFill>
              </a:rPr>
              <a:t>«И эти люди... не упадут вдруг на колени... и со слезами радости и счастия не обнимутся как братья?»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0" y="5181600"/>
            <a:ext cx="937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000" b="1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The Siege of Sevastopol - Crimean War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382000" cy="4271963"/>
          </a:xfrm>
          <a:noFill/>
          <a:ln/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28600" y="5105400"/>
            <a:ext cx="8915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66"/>
                </a:solidFill>
              </a:rPr>
              <a:t>Вывод.</a:t>
            </a:r>
            <a:r>
              <a:rPr lang="ru-RU" sz="2400" b="1"/>
              <a:t> </a:t>
            </a:r>
            <a:r>
              <a:rPr lang="ru-RU" sz="2400" b="1">
                <a:solidFill>
                  <a:srgbClr val="009900"/>
                </a:solidFill>
              </a:rPr>
              <a:t>В рассказе звучит мысль об ужасе войны, о ее противоестественности сути человека.  Главное, по мнению Толстого, — правдивое изображение войны в крови и страданиях.</a:t>
            </a:r>
          </a:p>
          <a:p>
            <a:pPr algn="ctr"/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839200" cy="487363"/>
          </a:xfrm>
        </p:spPr>
        <p:txBody>
          <a:bodyPr/>
          <a:lstStyle/>
          <a:p>
            <a:r>
              <a:rPr lang="ru-RU" sz="2800" b="1">
                <a:solidFill>
                  <a:schemeClr val="accent2"/>
                </a:solidFill>
              </a:rPr>
              <a:t>Обсуждение рассказа </a:t>
            </a:r>
            <a:r>
              <a:rPr lang="ru-RU" sz="2800" b="1">
                <a:solidFill>
                  <a:srgbClr val="FF0066"/>
                </a:solidFill>
              </a:rPr>
              <a:t>«Севастополь в августе 1855 года»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81000" y="1219200"/>
            <a:ext cx="9525000" cy="5638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/>
              <a:t>		</a:t>
            </a:r>
            <a:r>
              <a:rPr lang="ru-RU" sz="2000" b="1">
                <a:solidFill>
                  <a:schemeClr val="accent2"/>
                </a:solidFill>
              </a:rPr>
              <a:t>Август — это самый страшный месяц долгой осады Севастополя, закончившейся падением города 27 августа 1855 г. Севастополь героически сражался 349 дней.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/>
              <a:t>			</a:t>
            </a:r>
            <a:r>
              <a:rPr lang="ru-RU" sz="2000" b="1">
                <a:solidFill>
                  <a:srgbClr val="009900"/>
                </a:solidFill>
              </a:rPr>
              <a:t>Комментируем фрагменты рассказа: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/>
              <a:t>		</a:t>
            </a:r>
            <a:r>
              <a:rPr lang="ru-RU" sz="2000" b="1">
                <a:solidFill>
                  <a:schemeClr val="accent2"/>
                </a:solidFill>
              </a:rPr>
              <a:t>— описание солдат;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	— описание места битвы;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	— рассуждения о природе подвига;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	— описание батареи;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	— рассказ о Мельникове, братьях Козельцовых;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	— поведение людей;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accent2"/>
                </a:solidFill>
              </a:rPr>
              <a:t>		— страницы штурма;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/>
              <a:t>		</a:t>
            </a:r>
            <a:r>
              <a:rPr lang="ru-RU" sz="2000" b="1">
                <a:solidFill>
                  <a:srgbClr val="FF0066"/>
                </a:solidFill>
              </a:rPr>
              <a:t>— авторские рассуждения:</a:t>
            </a:r>
            <a:r>
              <a:rPr lang="ru-RU" sz="2000" b="1"/>
              <a:t> </a:t>
            </a:r>
            <a:r>
              <a:rPr lang="ru-RU" sz="2000" b="1">
                <a:solidFill>
                  <a:srgbClr val="009900"/>
                </a:solidFill>
              </a:rPr>
              <a:t>«Почти каждый солдат, взглянув с северной стороны на оставленный Севастополь, с невыразимой горечью в сердце вздыхал и грозился врагам». «На дне души каждого лежит та благородная искра, которая сделает из него героя; но искра эта устает гореть ярко, — придет роковая минута, она вспыхнет пламенем и осветит великие дела».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5" name="Picture 7" descr="10 сентября - День памяти воинов, павших при обороне Севастополя и в Крымской войне 1853 -1856 гг. - Спиридонов И.Н.- я.р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78825" cy="4800600"/>
          </a:xfrm>
          <a:prstGeom prst="rect">
            <a:avLst/>
          </a:prstGeom>
          <a:noFill/>
        </p:spPr>
      </p:pic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28600" y="5257800"/>
            <a:ext cx="891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66"/>
                </a:solidFill>
              </a:rPr>
              <a:t>Вывод.</a:t>
            </a:r>
            <a:r>
              <a:rPr lang="ru-RU"/>
              <a:t> </a:t>
            </a:r>
            <a:r>
              <a:rPr lang="ru-RU" sz="2400" b="1">
                <a:solidFill>
                  <a:schemeClr val="accent2"/>
                </a:solidFill>
              </a:rPr>
              <a:t>Главное в рассказе — размышления о природе подвига, убежденность автора в героизме русского народа, мысль о жестокости любой войны.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ru-RU" sz="2800" b="1">
                <a:solidFill>
                  <a:srgbClr val="FF0066"/>
                </a:solidFill>
              </a:rPr>
              <a:t>Итоговые вопросы</a:t>
            </a:r>
            <a:r>
              <a:rPr lang="ru-RU" sz="2800">
                <a:solidFill>
                  <a:srgbClr val="FF0066"/>
                </a:solidFill>
              </a:rPr>
              <a:t/>
            </a:r>
            <a:br>
              <a:rPr lang="ru-RU" sz="2800">
                <a:solidFill>
                  <a:srgbClr val="FF0066"/>
                </a:solidFill>
              </a:rPr>
            </a:br>
            <a:endParaRPr lang="ru-RU" sz="2800">
              <a:solidFill>
                <a:srgbClr val="FF0066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 b="1">
                <a:solidFill>
                  <a:schemeClr val="accent2"/>
                </a:solidFill>
              </a:rPr>
              <a:t>— Кто же истинный герой 	севастопольской эпопеи?</a:t>
            </a:r>
          </a:p>
          <a:p>
            <a:pPr algn="ctr">
              <a:buFontTx/>
              <a:buNone/>
            </a:pPr>
            <a:r>
              <a:rPr lang="ru-RU" sz="2800" b="1"/>
              <a:t> </a:t>
            </a:r>
            <a:r>
              <a:rPr lang="ru-RU" sz="2800" b="1">
                <a:solidFill>
                  <a:srgbClr val="009900"/>
                </a:solidFill>
              </a:rPr>
              <a:t>Народ, жители города; солдаты; офицеры, близкие к солдатам; гордый Севастополь?</a:t>
            </a:r>
          </a:p>
          <a:p>
            <a:pPr>
              <a:buFontTx/>
              <a:buNone/>
            </a:pPr>
            <a:r>
              <a:rPr lang="ru-RU" sz="2800" b="1"/>
              <a:t>	</a:t>
            </a:r>
            <a:r>
              <a:rPr lang="ru-RU" sz="2800" b="1">
                <a:solidFill>
                  <a:schemeClr val="accent2"/>
                </a:solidFill>
              </a:rPr>
              <a:t>— Кто из русских писателей близок Толстому в таком изображении войны?</a:t>
            </a:r>
          </a:p>
          <a:p>
            <a:pPr algn="ctr">
              <a:buFontTx/>
              <a:buNone/>
            </a:pPr>
            <a:r>
              <a:rPr lang="ru-RU" sz="2800" b="1"/>
              <a:t>	</a:t>
            </a:r>
            <a:r>
              <a:rPr lang="ru-RU" sz="2800" b="1">
                <a:solidFill>
                  <a:schemeClr val="hlink"/>
                </a:solidFill>
              </a:rPr>
              <a:t>«</a:t>
            </a:r>
            <a:r>
              <a:rPr lang="ru-RU" sz="2800" b="1">
                <a:solidFill>
                  <a:srgbClr val="009900"/>
                </a:solidFill>
              </a:rPr>
              <a:t>Севастопольские рассказы» можно сопоставить со стихами М. Ю. Лермонтова «Бородино» и «Валерик».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sz="2800" b="1">
                <a:solidFill>
                  <a:srgbClr val="FF0066"/>
                </a:solidFill>
              </a:rPr>
              <a:t>Итог урока.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52400" y="1066800"/>
            <a:ext cx="9296400" cy="6019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/>
              <a:t>		</a:t>
            </a:r>
            <a:r>
              <a:rPr lang="ru-RU" sz="2400" b="1">
                <a:solidFill>
                  <a:schemeClr val="accent2"/>
                </a:solidFill>
              </a:rPr>
              <a:t>Главный герой севастопольской эпопеи — простой народ, правдиво показанный Толстым. В рассказах только один исторический деятель — вице-адмирал В. А. Корнилов. Война в рассказах дается в настоящем ее выражении — «в крови, в страданиях и смерти», без стремления напугать читателя и без восклицательных фраз, но внушая ему мужество и стойкость. Своеобразие русского национального характера в том, что, медлительный в жизни, он уверенно действует в условиях опасности. Толстой уверен: в конечном счете, народ, массы решают коренные вопросы истории, определяют судьбу государства. Это те основные позиции, которые позднее найдут отражение в романе «Война и мир».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282</Words>
  <Application>Microsoft Office PowerPoint</Application>
  <PresentationFormat>Экран (4:3)</PresentationFormat>
  <Paragraphs>56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Оформление по умолчанию</vt:lpstr>
      <vt:lpstr>Слайд 1</vt:lpstr>
      <vt:lpstr>Герой же моей повести, которого я люблю всеми силами души, которого старался воспроизвести во всей красоте его и который всегда был, есть и будет прекрасен, — правда»                                                                                                                          Л.Н. Толстой</vt:lpstr>
      <vt:lpstr>Слайд 3</vt:lpstr>
      <vt:lpstr>Слайд 4</vt:lpstr>
      <vt:lpstr>Причины и начало обороны Севастополя.</vt:lpstr>
      <vt:lpstr>— Как Толстой попал в воюющий Севастополь? </vt:lpstr>
      <vt:lpstr>Л. Н. Толстой был непосредственным участником обороны Севастополя, видел, как сражаются русские солдаты, как они умирают. Эти люди стали героями рассказов «Севастополь в декабре месяце» (1854), «Севастополь в мае» (1855), «Севастополь в августе 1855 года» (1855). О них Толстой пишет в очерке «Как умирают русские солдаты». В одном из рассказов мы читаем: «Надолго оставит в России великие следы эта эпопея Севастополя, которой героем был народ русский». </vt:lpstr>
      <vt:lpstr>Слайд 8</vt:lpstr>
      <vt:lpstr>Обсуждение рассказа «Севастополь в декабре месяце» </vt:lpstr>
      <vt:lpstr>Вывод. В рассказе Толстой показывает военные действия без прикрас, в крови и страданиях, вызывая наше неприятие любой войны. Автор восхищается мужеством русских людей, защищающих свою Родину.</vt:lpstr>
      <vt:lpstr>Обсуждение рассказа «Севастополь в мае»</vt:lpstr>
      <vt:lpstr>Слайд 12</vt:lpstr>
      <vt:lpstr>Обсуждение рассказа «Севастополь в августе 1855 года»</vt:lpstr>
      <vt:lpstr>Слайд 14</vt:lpstr>
      <vt:lpstr>Итоговые вопросы </vt:lpstr>
      <vt:lpstr>Итог урока.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Тейхреб Л.Н.</dc:creator>
  <cp:lastModifiedBy>user</cp:lastModifiedBy>
  <cp:revision>4</cp:revision>
  <cp:lastPrinted>1601-01-01T00:00:00Z</cp:lastPrinted>
  <dcterms:created xsi:type="dcterms:W3CDTF">2015-03-03T12:28:53Z</dcterms:created>
  <dcterms:modified xsi:type="dcterms:W3CDTF">2017-02-08T21:44:48Z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